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8" r:id="rId3"/>
    <p:sldId id="259" r:id="rId4"/>
    <p:sldId id="262" r:id="rId5"/>
    <p:sldId id="264" r:id="rId6"/>
    <p:sldId id="271" r:id="rId7"/>
    <p:sldId id="265" r:id="rId8"/>
    <p:sldId id="266" r:id="rId9"/>
    <p:sldId id="268" r:id="rId10"/>
    <p:sldId id="270" r:id="rId11"/>
    <p:sldId id="257" r:id="rId12"/>
    <p:sldId id="25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A4C8C-6CEC-C153-16C7-F751289A9FF1}" v="11" dt="2024-03-26T01:05:38.629"/>
    <p1510:client id="{53DDCA44-534B-4EC1-312E-AF46B9F06258}" v="12" dt="2024-03-26T01:58:11.934"/>
    <p1510:client id="{5458D73C-394C-FC6B-1CE7-121E7F0F9693}" v="135" dt="2024-03-25T05:37:19.550"/>
    <p1510:client id="{6172BD60-7334-F0AC-C425-8BB7187C1AF9}" v="93" dt="2024-03-26T04:00:23.193"/>
    <p1510:client id="{63B04E13-D5B8-B795-BA2B-851791AEAF18}" v="56" dt="2024-03-26T02:29:05.147"/>
    <p1510:client id="{9057CBE0-D406-D335-1F14-DB0A727D0847}" v="1" dt="2024-03-26T02:00:05.144"/>
    <p1510:client id="{9796BD8A-0B45-4430-3DF0-5A2F710FFDD0}" v="1" dt="2024-03-26T04:44:50.292"/>
    <p1510:client id="{A38528E1-8641-B200-3566-0B3AD1C91F94}" v="51" dt="2024-03-26T02:15:47.435"/>
    <p1510:client id="{B653C9A6-8E87-1028-2765-C037108450C0}" v="16" dt="2024-03-25T09:06:10.582"/>
    <p1510:client id="{BC880DFD-B193-0240-9A99-ABAC1DF819AF}" v="2281" dt="2024-03-26T05:07:40.314"/>
    <p1510:client id="{E1CCCBB3-89C0-A860-5872-0122D3D31FC1}" v="6" dt="2024-03-26T03:28:00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>
        <p:scale>
          <a:sx n="92" d="100"/>
          <a:sy n="92" d="100"/>
        </p:scale>
        <p:origin x="132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A42AD-6A7A-3848-86D9-222B8CA6AF43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277B7-C93D-CD40-8251-E0FECB232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Vs Google site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277B7-C93D-CD40-8251-E0FECB2326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277B7-C93D-CD40-8251-E0FECB2326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1048E0-0942-6748-9556-DEF2348608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3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8159-60D1-CB08-D336-B60D06032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40FCD-3D40-5FB0-BFA3-B2B3917DE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30BBE-64C8-1EF8-A9F3-2B735665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CC00-5061-09AD-D629-E1214B7D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D9667-03E0-66B6-C88C-212A344B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55BD-F361-13DE-61F2-393F11EB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3D46B-0C43-86D1-3308-90921D581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93033-5255-7100-E384-F2D32583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CBC0-50B7-C2BB-BDFF-92409E34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4452-0B5C-E482-3033-8FDF150A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1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3FC1EE-6D86-D39E-C7C1-588F21254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C02A8-8D6C-67A0-1F2D-272E594B9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64D5B-7295-6D10-6FA2-438187BE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FD4D-748F-156D-D1B4-11C09E3E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396F-E9BE-7B79-48F5-BC0DB1FC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2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7DFE-25F5-EE66-8177-3AF8DDD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FADAB-D711-363A-0D7F-536D49E7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D2DB0-984F-58B3-A2F5-4381C80B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93F7-D97D-A42A-9001-2171D0EF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E4722-A796-0512-9619-CDF882A3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99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1B9D-3825-6FCF-B5CA-3293C654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0B3A1-CF20-1451-3F21-A81D26B6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FCB0-FADD-3444-5618-1BBFF06D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A9F0-D606-AF1B-5D34-7A9DF60E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C87B-3A26-09C0-53D4-AFBD4F04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3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8762-F60A-AE9F-7372-C4885D21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94D9-4EA5-521E-6D9C-52BEC4FD8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26C88-209E-169C-71E3-3D70C8B6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5A4D-3F53-2AB2-D7BB-CA63286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23228-EBAF-7384-A1F8-E27CB080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24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A42E-3671-71E1-4C6E-AD0D33F0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F045-1F82-34AC-BEBE-3488A226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65604-204B-3B3B-726B-495279E70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FF53F-2DFC-DCBE-F45D-B241A7F2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76A54-A276-27AB-E4BD-DC221082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6C238-1286-F507-58D7-7D2D90E6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0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B721-B4FE-5AD6-0B41-F8453C69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7E358-FC68-4304-D069-171A194BC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EAA0D-A05C-108F-84A7-AFE22DA6A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ECACB-F4B9-A9CF-20C5-04C83CC22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340DF-D2E8-8C0B-1A6E-7B76C3C1E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EDCCA-88DC-1C6F-BC7E-506B8FD3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00FD1-C5EB-E906-EE32-C81EC56F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F3A36-C9D7-CFF6-59B5-7BAA1A7C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85D1-C7A2-DF6B-7D87-320B21E8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39B51-C6E5-5A35-CD84-F5808C3C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5BF0D-EAA9-5F28-8853-37959F6D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77FDB-BE6F-A049-6EB9-D4D1C2A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339C8-8E11-88D1-A284-CAE91803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DA4AF-A036-C7E7-BECD-59EA4BE7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5EACC-2B2E-F4BB-5280-113751A9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6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832-4801-1B10-5694-54FDB889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434C-2975-907B-EC7A-351E083C7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001AB-7E9E-95B4-6AD7-0E4C88403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C796-E7BA-8BE4-B29B-A50E32AC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88BC-8CD8-5997-3245-7880553D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8647A-34C1-680F-C747-606E3F7B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8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49F-91E2-505A-A036-DA08FA02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FEE3A-A291-5AC5-A4B1-9F99E9DC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06F3-674A-4C83-345C-DAB515DC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8E312-CA60-61E4-AF7C-1903E422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D037-618F-0099-C40F-06743E03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15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655A-6DE5-D9C7-E1A3-4212645F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C3F2F-317F-C02B-3574-AEC87D943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2408-35C7-BA9A-4FD4-7A83CFD4D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E58A-B3E1-821E-33F1-8DFEDC3C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ED92A-D899-F190-AEEF-BCD624DB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4331-355E-4D99-0FE9-0794E742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79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C9B5-B32F-E54F-E824-8D23449C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0DE39-EA4E-05F8-ECB0-F2F7C7689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A88EA-865A-7C93-CC29-845BC066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3105A-03F3-3144-38F4-9F1A7BBB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AE089-1C30-83CC-5780-9FAD5311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6C58E-FC55-347B-C36C-52A765F1E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2D8BE-4482-77FF-8E2B-9A30A9935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09FE-5135-49F7-D245-E3132FC5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60236-C736-5281-2723-0072C282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F608A-5533-BD70-A0B9-D1C96C90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3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5498-79BF-5A6B-BBBC-751A41E1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5F5EB-B6EB-3D36-83C1-51E5231C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B857-D9B3-D2A4-4C15-99F1AD12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30E68-6D2B-3E98-4CFC-098A2EDE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810E-7496-7404-3A71-9B2759E8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CFBD-C039-7B31-1E8C-E54D6C48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1DB-263E-D0AE-1ED9-8C4EF4AF0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871C-0CF5-82DB-5696-C394C05A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076D-214E-5446-6854-802690BC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FEACF-0F84-F1E1-55D3-39876AC5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29272-FA75-2214-97F3-FE4B70F3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9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B2F4-52CC-29D8-9E38-B47A7834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3A3AB-A7DB-BB58-F2C8-DC7EB3DE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EA788-D058-7B7E-11FE-8D06BBC49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1154D-EBC8-7998-317E-917521BC9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933E4-4E70-DAB4-2719-9CB359B4B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85BE0-99C7-C20C-079F-8BC6824B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79B07-340E-3116-BD30-042D1B07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C016C-500E-B57F-4917-815451CF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48F0-C583-8F96-5974-1DFF41DE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A9669-9144-D50B-CF6A-2AE02331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A7639-A4FF-7C05-4BB0-B83A90E8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EED17-19E8-6C3A-CB2A-9D2789AA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7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B855-1774-11C4-8716-919E368D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75243-9EC0-B7EC-DDA6-152CE825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2475B-A4B4-15F5-DF34-C66C4FB9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169E-5BF8-C880-2248-1539CD1B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E0A5-6071-3F85-DEEA-F519BF8F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A9DA7-4BC7-CCE4-3387-8839C7F1F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44955-FC8F-6AB2-8C03-ADE776AC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C0C26-5076-5B66-A887-63C08F08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19D48-9F95-B899-7280-5A359E89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188F-68DD-5B4A-9C0B-BE6A2EE6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E7FE6-E6D4-CE7D-6977-4AB6BBA29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7B3CE-BE99-E6A5-F560-A4ABFFE58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91C3C-9E67-7758-CAB4-2422D14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B6DBF-07C9-6BF5-1CC3-293597C6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DAE17-8056-3452-EAA4-C84F71EE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9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7893B-1EAF-78E9-1566-5DED055E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0528-699E-A852-5144-C6B55E472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FAA5D-4901-E7E1-AA96-0E1709452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059C0-5B60-9C45-83C1-B3DCC9C898D5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82A38-8157-5B47-347E-69BF490F1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897F-377F-0215-0E10-8CAEFC6AF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C1F6-FEF5-004B-A53A-1CA527BFA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59EED-C42E-3BE1-476B-ECCB1DAC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D80CD-6FE2-EDDF-D965-9A625F22C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0453-BC46-E201-1B27-C18CE218F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FA4A8E-DF3C-6347-B869-4000B7C0FC26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2822F-3EFF-1755-9E21-3570FEB7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3F3AC-7826-3C23-1065-91A9DC06D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E042F7-A597-3046-8FE5-6F168F73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0C3C-CBA7-A953-7A1D-CEDBF7840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407" y="1374157"/>
            <a:ext cx="6461343" cy="223102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4184F2"/>
                </a:solidFill>
                <a:latin typeface="Calibri"/>
                <a:ea typeface="+mj-lt"/>
                <a:cs typeface="+mj-lt"/>
              </a:rPr>
              <a:t>AI</a:t>
            </a:r>
            <a:r>
              <a:rPr lang="en-US" i="1" dirty="0">
                <a:solidFill>
                  <a:srgbClr val="EA4335"/>
                </a:solidFill>
                <a:latin typeface="Calibri"/>
                <a:ea typeface="+mj-lt"/>
                <a:cs typeface="+mj-lt"/>
              </a:rPr>
              <a:t>-</a:t>
            </a:r>
            <a:r>
              <a:rPr lang="en-US" i="1" dirty="0">
                <a:solidFill>
                  <a:srgbClr val="FBBD05"/>
                </a:solidFill>
                <a:latin typeface="Calibri"/>
                <a:ea typeface="+mj-lt"/>
                <a:cs typeface="+mj-lt"/>
              </a:rPr>
              <a:t>Enhanced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i="1" dirty="0">
                <a:solidFill>
                  <a:srgbClr val="30353A"/>
                </a:solidFill>
                <a:ea typeface="+mj-lt"/>
                <a:cs typeface="+mj-lt"/>
              </a:rPr>
              <a:t>WordPress Plugin</a:t>
            </a:r>
            <a:endParaRPr lang="en-US" sz="4900" i="1" dirty="0">
              <a:latin typeface="Calibri Light" panose="020F0302020204030204" pitchFamily="34" charset="0"/>
              <a:ea typeface="Calibri Light"/>
              <a:cs typeface="Calibri Light" panose="020F0302020204030204" pitchFamily="34" charset="0"/>
            </a:endParaRPr>
          </a:p>
        </p:txBody>
      </p:sp>
      <p:pic>
        <p:nvPicPr>
          <p:cNvPr id="5" name="Picture 4" descr="A rainbow with clouds in the sky&#10;&#10;Description automatically generated">
            <a:extLst>
              <a:ext uri="{FF2B5EF4-FFF2-40B4-BE49-F238E27FC236}">
                <a16:creationId xmlns:a16="http://schemas.microsoft.com/office/drawing/2014/main" id="{0FEB7CCA-FE7B-1326-A0D3-D18D0AEB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48237" y="4074740"/>
            <a:ext cx="596265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8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A5B23-C7C2-21C4-162E-FA425501AA89}"/>
              </a:ext>
            </a:extLst>
          </p:cNvPr>
          <p:cNvSpPr txBox="1"/>
          <p:nvPr/>
        </p:nvSpPr>
        <p:spPr>
          <a:xfrm>
            <a:off x="425932" y="507965"/>
            <a:ext cx="70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Feedback Mechanism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– Case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2: Stakeholder feedback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3775E-6387-51EF-E04D-B916035FF524}"/>
              </a:ext>
            </a:extLst>
          </p:cNvPr>
          <p:cNvSpPr txBox="1"/>
          <p:nvPr/>
        </p:nvSpPr>
        <p:spPr>
          <a:xfrm>
            <a:off x="1103588" y="1457577"/>
            <a:ext cx="430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feedback from stakeholder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B548C-BC24-CAFE-ADD7-128BC6B247BB}"/>
              </a:ext>
            </a:extLst>
          </p:cNvPr>
          <p:cNvSpPr txBox="1"/>
          <p:nvPr/>
        </p:nvSpPr>
        <p:spPr>
          <a:xfrm>
            <a:off x="1093465" y="2354794"/>
            <a:ext cx="430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team spokesperson allocate the feedbacks.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8066-2A1F-BCDE-3A18-74211D1EBF3F}"/>
              </a:ext>
            </a:extLst>
          </p:cNvPr>
          <p:cNvSpPr txBox="1"/>
          <p:nvPr/>
        </p:nvSpPr>
        <p:spPr>
          <a:xfrm>
            <a:off x="1103587" y="3563615"/>
            <a:ext cx="430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the feedbacks as one of the agenda task for discussion during the  team meeting.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E6BE5-4D89-FC64-F242-3E42034FAA5F}"/>
              </a:ext>
            </a:extLst>
          </p:cNvPr>
          <p:cNvSpPr txBox="1"/>
          <p:nvPr/>
        </p:nvSpPr>
        <p:spPr>
          <a:xfrm>
            <a:off x="1103587" y="4908435"/>
            <a:ext cx="430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discussion, it’s been settled how should we modify/update with the current work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D461565-00F5-D853-D379-72ACE9AE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78" y="1049790"/>
            <a:ext cx="4403834" cy="17516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A8A86-7BD8-4CC8-EABF-5BF7E0BA87BF}"/>
              </a:ext>
            </a:extLst>
          </p:cNvPr>
          <p:cNvCxnSpPr>
            <a:cxnSpLocks/>
          </p:cNvCxnSpPr>
          <p:nvPr/>
        </p:nvCxnSpPr>
        <p:spPr>
          <a:xfrm flipH="1">
            <a:off x="5412829" y="1457577"/>
            <a:ext cx="935420" cy="35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783D2B-87B8-4804-C21F-10D3011B6C7E}"/>
              </a:ext>
            </a:extLst>
          </p:cNvPr>
          <p:cNvCxnSpPr/>
          <p:nvPr/>
        </p:nvCxnSpPr>
        <p:spPr>
          <a:xfrm flipH="1">
            <a:off x="5402707" y="3620112"/>
            <a:ext cx="9354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F71D51-D837-F959-AC07-707038A9F66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412829" y="5370100"/>
            <a:ext cx="1024757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FEB45A2-4581-08FB-E470-4759D2B8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03" y="2971221"/>
            <a:ext cx="4599484" cy="1775939"/>
          </a:xfrm>
          <a:prstGeom prst="rect">
            <a:avLst/>
          </a:prstGeom>
        </p:spPr>
      </p:pic>
      <p:pic>
        <p:nvPicPr>
          <p:cNvPr id="14" name="Picture 13" descr="A close-up of a document&#10;&#10;Description automatically generated">
            <a:extLst>
              <a:ext uri="{FF2B5EF4-FFF2-40B4-BE49-F238E27FC236}">
                <a16:creationId xmlns:a16="http://schemas.microsoft.com/office/drawing/2014/main" id="{CB5D209A-720C-0632-288F-79B78495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72" y="5027769"/>
            <a:ext cx="4901448" cy="13386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782E8CB-7588-1BB2-9EC2-6A192B7D1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2DCA26E-E584-701B-A1D1-D98A46AF2D4B}"/>
              </a:ext>
            </a:extLst>
          </p:cNvPr>
          <p:cNvCxnSpPr>
            <a:cxnSpLocks/>
          </p:cNvCxnSpPr>
          <p:nvPr/>
        </p:nvCxnSpPr>
        <p:spPr>
          <a:xfrm>
            <a:off x="1397880" y="1626999"/>
            <a:ext cx="1660634" cy="12717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D5CD39-9FB8-39DB-7D77-43DE826C4EEC}"/>
              </a:ext>
            </a:extLst>
          </p:cNvPr>
          <p:cNvSpPr/>
          <p:nvPr/>
        </p:nvSpPr>
        <p:spPr>
          <a:xfrm>
            <a:off x="3142597" y="2835691"/>
            <a:ext cx="126124" cy="12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4A5460C-82C5-A3C7-E08E-DF06FEDCA42D}"/>
              </a:ext>
            </a:extLst>
          </p:cNvPr>
          <p:cNvCxnSpPr/>
          <p:nvPr/>
        </p:nvCxnSpPr>
        <p:spPr>
          <a:xfrm>
            <a:off x="3405356" y="2898751"/>
            <a:ext cx="1324303" cy="10300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96C4FD-A758-3302-160C-D89406FBDA1B}"/>
              </a:ext>
            </a:extLst>
          </p:cNvPr>
          <p:cNvSpPr/>
          <p:nvPr/>
        </p:nvSpPr>
        <p:spPr>
          <a:xfrm>
            <a:off x="4787466" y="3870956"/>
            <a:ext cx="126124" cy="12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11127C0-E0DE-D983-93C4-69C54B797CCB}"/>
              </a:ext>
            </a:extLst>
          </p:cNvPr>
          <p:cNvCxnSpPr/>
          <p:nvPr/>
        </p:nvCxnSpPr>
        <p:spPr>
          <a:xfrm>
            <a:off x="4992417" y="3928764"/>
            <a:ext cx="1324303" cy="10300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68D687-00B1-BC04-5EE8-6B1C6C6BE135}"/>
              </a:ext>
            </a:extLst>
          </p:cNvPr>
          <p:cNvSpPr/>
          <p:nvPr/>
        </p:nvSpPr>
        <p:spPr>
          <a:xfrm>
            <a:off x="6369271" y="4895711"/>
            <a:ext cx="126124" cy="1261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EA72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9F529C1-3964-34E1-20CA-E689F58E6199}"/>
              </a:ext>
            </a:extLst>
          </p:cNvPr>
          <p:cNvCxnSpPr>
            <a:cxnSpLocks/>
          </p:cNvCxnSpPr>
          <p:nvPr/>
        </p:nvCxnSpPr>
        <p:spPr>
          <a:xfrm>
            <a:off x="6576850" y="4958773"/>
            <a:ext cx="1660634" cy="12717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99F96D-8D85-93DF-5300-E836E25E89D1}"/>
              </a:ext>
            </a:extLst>
          </p:cNvPr>
          <p:cNvSpPr txBox="1"/>
          <p:nvPr/>
        </p:nvSpPr>
        <p:spPr>
          <a:xfrm>
            <a:off x="483476" y="1442332"/>
            <a:ext cx="89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Audit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EF619-DB49-3C7D-36AA-2DBF7560F9DF}"/>
              </a:ext>
            </a:extLst>
          </p:cNvPr>
          <p:cNvSpPr txBox="1"/>
          <p:nvPr/>
        </p:nvSpPr>
        <p:spPr>
          <a:xfrm>
            <a:off x="4386746" y="873077"/>
            <a:ext cx="10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Feedback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A6ADB-EB80-8B54-90E6-75B8D5F165E0}"/>
              </a:ext>
            </a:extLst>
          </p:cNvPr>
          <p:cNvSpPr txBox="1"/>
          <p:nvPr/>
        </p:nvSpPr>
        <p:spPr>
          <a:xfrm>
            <a:off x="2580347" y="1334778"/>
            <a:ext cx="30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Accept feedback from Liang, Elena, and initiate the internal feedback mechanism.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315FB-70F2-1BEC-6BCD-895BAE7760D3}"/>
              </a:ext>
            </a:extLst>
          </p:cNvPr>
          <p:cNvSpPr txBox="1"/>
          <p:nvPr/>
        </p:nvSpPr>
        <p:spPr>
          <a:xfrm>
            <a:off x="1129036" y="3064427"/>
            <a:ext cx="261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Front-end interface demo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8C9C1-4F44-614B-4F6A-B27FC1420332}"/>
              </a:ext>
            </a:extLst>
          </p:cNvPr>
          <p:cNvSpPr txBox="1"/>
          <p:nvPr/>
        </p:nvSpPr>
        <p:spPr>
          <a:xfrm>
            <a:off x="4320253" y="2670682"/>
            <a:ext cx="272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Front-end team fixes the display bug in the interface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87C794-C894-53CC-EFC6-2255C0A6B842}"/>
              </a:ext>
            </a:extLst>
          </p:cNvPr>
          <p:cNvSpPr txBox="1"/>
          <p:nvPr/>
        </p:nvSpPr>
        <p:spPr>
          <a:xfrm>
            <a:off x="5592487" y="2210471"/>
            <a:ext cx="14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Bug resolved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2B8EC-7B5D-A81C-7248-0D64E3A32073}"/>
              </a:ext>
            </a:extLst>
          </p:cNvPr>
          <p:cNvSpPr txBox="1"/>
          <p:nvPr/>
        </p:nvSpPr>
        <p:spPr>
          <a:xfrm>
            <a:off x="2049518" y="4118001"/>
            <a:ext cx="329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basic functions of the front-end interface can run normally.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69379D-536B-4437-03E5-87816772FF9A}"/>
              </a:ext>
            </a:extLst>
          </p:cNvPr>
          <p:cNvSpPr txBox="1"/>
          <p:nvPr/>
        </p:nvSpPr>
        <p:spPr>
          <a:xfrm>
            <a:off x="9145152" y="3148277"/>
            <a:ext cx="1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Code peer review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1EE24C-8C54-AC7F-8BF9-58C343BF7E96}"/>
              </a:ext>
            </a:extLst>
          </p:cNvPr>
          <p:cNvSpPr txBox="1"/>
          <p:nvPr/>
        </p:nvSpPr>
        <p:spPr>
          <a:xfrm>
            <a:off x="7795523" y="3586853"/>
            <a:ext cx="367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Front-end members peer review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B30C40-2E36-DE0F-BBC5-D8811FE5DB46}"/>
              </a:ext>
            </a:extLst>
          </p:cNvPr>
          <p:cNvSpPr txBox="1"/>
          <p:nvPr/>
        </p:nvSpPr>
        <p:spPr>
          <a:xfrm>
            <a:off x="7706194" y="4603687"/>
            <a:ext cx="385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team leader decides whether to adopt the code and completes the merging of branches.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1EA097-2C2B-8AF4-14DB-0AD55D0BB57C}"/>
              </a:ext>
            </a:extLst>
          </p:cNvPr>
          <p:cNvCxnSpPr>
            <a:cxnSpLocks/>
          </p:cNvCxnSpPr>
          <p:nvPr/>
        </p:nvCxnSpPr>
        <p:spPr>
          <a:xfrm>
            <a:off x="9354545" y="3959800"/>
            <a:ext cx="0" cy="595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9B4752-D79F-9916-8C78-A1C6322B0705}"/>
              </a:ext>
            </a:extLst>
          </p:cNvPr>
          <p:cNvSpPr txBox="1"/>
          <p:nvPr/>
        </p:nvSpPr>
        <p:spPr>
          <a:xfrm>
            <a:off x="3552499" y="5134720"/>
            <a:ext cx="3609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front end receives information that can be uploaded to the back end located on the cloud service platform.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FD9190-628A-801A-B7CC-5F3330DF624C}"/>
              </a:ext>
            </a:extLst>
          </p:cNvPr>
          <p:cNvSpPr txBox="1"/>
          <p:nvPr/>
        </p:nvSpPr>
        <p:spPr>
          <a:xfrm>
            <a:off x="8318939" y="6038753"/>
            <a:ext cx="89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Audit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75525-1A41-4CDD-2D82-BCA2930CA8DC}"/>
              </a:ext>
            </a:extLst>
          </p:cNvPr>
          <p:cNvSpPr txBox="1"/>
          <p:nvPr/>
        </p:nvSpPr>
        <p:spPr>
          <a:xfrm>
            <a:off x="443492" y="411037"/>
            <a:ext cx="56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 – Interface implementation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A331ACB-8442-29EF-9033-9E8D2C858AB8}"/>
              </a:ext>
            </a:extLst>
          </p:cNvPr>
          <p:cNvSpPr/>
          <p:nvPr/>
        </p:nvSpPr>
        <p:spPr>
          <a:xfrm>
            <a:off x="7443180" y="3586853"/>
            <a:ext cx="4030136" cy="194016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64E46C3-A9BA-DB3B-546E-674CDBD25165}"/>
              </a:ext>
            </a:extLst>
          </p:cNvPr>
          <p:cNvSpPr/>
          <p:nvPr/>
        </p:nvSpPr>
        <p:spPr>
          <a:xfrm>
            <a:off x="4215440" y="2596751"/>
            <a:ext cx="2934427" cy="79653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259083-7E10-8F1C-FDA0-657783BC0850}"/>
              </a:ext>
            </a:extLst>
          </p:cNvPr>
          <p:cNvSpPr/>
          <p:nvPr/>
        </p:nvSpPr>
        <p:spPr>
          <a:xfrm>
            <a:off x="2433204" y="1261287"/>
            <a:ext cx="3237183" cy="105044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97EF99-A059-4D3B-90A4-164805F84A70}"/>
              </a:ext>
            </a:extLst>
          </p:cNvPr>
          <p:cNvSpPr/>
          <p:nvPr/>
        </p:nvSpPr>
        <p:spPr>
          <a:xfrm>
            <a:off x="1027149" y="3037811"/>
            <a:ext cx="2737688" cy="43341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BF0652F-04C0-8235-8D09-00512B091A63}"/>
              </a:ext>
            </a:extLst>
          </p:cNvPr>
          <p:cNvSpPr/>
          <p:nvPr/>
        </p:nvSpPr>
        <p:spPr>
          <a:xfrm>
            <a:off x="1960190" y="4124898"/>
            <a:ext cx="3294993" cy="646331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F47A4D-787C-3BE7-6D7F-34A78526D1A9}"/>
              </a:ext>
            </a:extLst>
          </p:cNvPr>
          <p:cNvSpPr/>
          <p:nvPr/>
        </p:nvSpPr>
        <p:spPr>
          <a:xfrm>
            <a:off x="3417178" y="5154911"/>
            <a:ext cx="3609473" cy="117578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CA2A7F-BBAD-F978-1CC1-1B411A47071B}"/>
              </a:ext>
            </a:extLst>
          </p:cNvPr>
          <p:cNvSpPr txBox="1"/>
          <p:nvPr/>
        </p:nvSpPr>
        <p:spPr>
          <a:xfrm>
            <a:off x="483476" y="1145406"/>
            <a:ext cx="9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08/03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FCFFDB-5925-F2A2-0D2E-09476FB0F3A9}"/>
              </a:ext>
            </a:extLst>
          </p:cNvPr>
          <p:cNvSpPr txBox="1"/>
          <p:nvPr/>
        </p:nvSpPr>
        <p:spPr>
          <a:xfrm>
            <a:off x="8375624" y="5763208"/>
            <a:ext cx="9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26/03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7BF6B3-D5D3-6F14-5BC7-5F172CE4F994}"/>
              </a:ext>
            </a:extLst>
          </p:cNvPr>
          <p:cNvSpPr txBox="1"/>
          <p:nvPr/>
        </p:nvSpPr>
        <p:spPr>
          <a:xfrm>
            <a:off x="4477410" y="3469385"/>
            <a:ext cx="9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18/03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3B6C63-8500-FAD3-FEB4-A4CAD66A460D}"/>
              </a:ext>
            </a:extLst>
          </p:cNvPr>
          <p:cNvSpPr txBox="1"/>
          <p:nvPr/>
        </p:nvSpPr>
        <p:spPr>
          <a:xfrm>
            <a:off x="2823577" y="2422456"/>
            <a:ext cx="9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13/03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924A81-9811-714D-2239-3367E0F34F55}"/>
              </a:ext>
            </a:extLst>
          </p:cNvPr>
          <p:cNvSpPr txBox="1"/>
          <p:nvPr/>
        </p:nvSpPr>
        <p:spPr>
          <a:xfrm>
            <a:off x="6095611" y="4501468"/>
            <a:ext cx="9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24/03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DA15356-AAAA-5258-247C-BE542547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DC14D2-7C71-2F90-C660-2A9B69785A40}"/>
              </a:ext>
            </a:extLst>
          </p:cNvPr>
          <p:cNvSpPr txBox="1"/>
          <p:nvPr/>
        </p:nvSpPr>
        <p:spPr>
          <a:xfrm>
            <a:off x="5055804" y="3044279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 &amp; A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A6C6F5-3F37-C854-2A3A-017176128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2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9" name="副标题 8">
            <a:extLst>
              <a:ext uri="{FF2B5EF4-FFF2-40B4-BE49-F238E27FC236}">
                <a16:creationId xmlns:a16="http://schemas.microsoft.com/office/drawing/2014/main" id="{4C33AB8B-4B53-9C75-84CF-F999A67B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227" y="4829810"/>
            <a:ext cx="5510322" cy="584775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i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Stakeholder engagement </a:t>
            </a:r>
            <a:r>
              <a:rPr lang="en-US" altLang="zh-CN" sz="20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8D16CF46-FB4E-8ACE-F2FF-68C869658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8" b="89932" l="5444" r="90000">
                        <a14:foregroundMark x1="42231" y1="43609" x2="76111" y2="22696"/>
                        <a14:foregroundMark x1="76111" y1="22696" x2="78000" y2="81058"/>
                        <a14:foregroundMark x1="78000" y1="81058" x2="44333" y2="55973"/>
                        <a14:foregroundMark x1="44333" y1="55973" x2="76111" y2="25256"/>
                        <a14:foregroundMark x1="76111" y1="25256" x2="61333" y2="78498"/>
                        <a14:foregroundMark x1="61333" y1="78498" x2="67778" y2="21502"/>
                        <a14:foregroundMark x1="67778" y1="21502" x2="40578" y2="56937"/>
                        <a14:foregroundMark x1="42052" y1="59520" x2="76444" y2="69454"/>
                        <a14:foregroundMark x1="40969" y1="59207" x2="41723" y2="59425"/>
                        <a14:foregroundMark x1="76444" y1="69454" x2="42789" y2="63997"/>
                        <a14:foregroundMark x1="42337" y1="62786" x2="87778" y2="56485"/>
                        <a14:foregroundMark x1="87778" y1="56485" x2="78222" y2="63311"/>
                        <a14:foregroundMark x1="50111" y1="35495" x2="81556" y2="43003"/>
                        <a14:foregroundMark x1="78222" y1="32935" x2="78222" y2="40444"/>
                        <a14:foregroundMark x1="79889" y1="36689" x2="78222" y2="31570"/>
                        <a14:foregroundMark x1="79000" y1="29010" x2="81556" y2="27816"/>
                        <a14:foregroundMark x1="79889" y1="26451" x2="85667" y2="39249"/>
                        <a14:foregroundMark x1="80667" y1="32935" x2="46778" y2="37884"/>
                        <a14:foregroundMark x1="45222" y1="41809" x2="46778" y2="35495"/>
                        <a14:foregroundMark x1="45222" y1="39249" x2="53444" y2="82253"/>
                        <a14:foregroundMark x1="51222" y1="68771" x2="60556" y2="81741"/>
                        <a14:foregroundMark x1="55111" y1="84642" x2="59556" y2="80205"/>
                        <a14:foregroundMark x1="60000" y1="87713" x2="45222" y2="64334"/>
                        <a14:foregroundMark x1="50667" y1="78669" x2="50222" y2="74915"/>
                        <a14:foregroundMark x1="60000" y1="87031" x2="84111" y2="72696"/>
                        <a14:foregroundMark x1="61000" y1="88567" x2="81222" y2="79352"/>
                        <a14:foregroundMark x1="80667" y1="78669" x2="86111" y2="64334"/>
                        <a14:foregroundMark x1="84111" y1="71160" x2="88556" y2="50000"/>
                        <a14:foregroundMark x1="83111" y1="74915" x2="87556" y2="51536"/>
                        <a14:foregroundMark x1="83111" y1="72696" x2="89111" y2="53754"/>
                        <a14:foregroundMark x1="83667" y1="72696" x2="90000" y2="52218"/>
                        <a14:foregroundMark x1="88556" y1="51536" x2="84111" y2="34130"/>
                        <a14:foregroundMark x1="89556" y1="50000" x2="83667" y2="31058"/>
                        <a14:foregroundMark x1="81222" y1="26451" x2="65889" y2="15870"/>
                        <a14:foregroundMark x1="80222" y1="27304" x2="71889" y2="18259"/>
                        <a14:foregroundMark x1="79667" y1="25085" x2="70889" y2="19795"/>
                        <a14:foregroundMark x1="71333" y1="18942" x2="71333" y2="18942"/>
                        <a14:foregroundMark x1="80667" y1="25085" x2="70333" y2="15188"/>
                        <a14:foregroundMark x1="65000" y1="16724" x2="51667" y2="25768"/>
                        <a14:foregroundMark x1="61556" y1="16724" x2="45778" y2="27986"/>
                        <a14:foregroundMark x1="9889" y1="55973" x2="9333" y2="50683"/>
                        <a14:foregroundMark x1="8333" y1="55973" x2="6265" y2="50597"/>
                        <a14:foregroundMark x1="46333" y1="63140" x2="42304" y2="62698"/>
                        <a14:foregroundMark x1="36082" y1="60245" x2="34889" y2="60410"/>
                        <a14:foregroundMark x1="43556" y1="59215" x2="41129" y2="59549"/>
                        <a14:foregroundMark x1="42000" y1="42491" x2="41832" y2="42506"/>
                        <a14:foregroundMark x1="42640" y1="38097" x2="46333" y2="38225"/>
                        <a14:foregroundMark x1="42767" y1="37060" x2="43556" y2="37031"/>
                        <a14:foregroundMark x1="34222" y1="37372" x2="34826" y2="37350"/>
                        <a14:foregroundMark x1="42978" y1="35332" x2="45556" y2="35154"/>
                        <a14:foregroundMark x1="35667" y1="35836" x2="36332" y2="35790"/>
                        <a14:backgroundMark x1="36667" y1="36348" x2="38222" y2="64676"/>
                        <a14:backgroundMark x1="38222" y1="32423" x2="38222" y2="41297"/>
                        <a14:backgroundMark x1="41556" y1="31229" x2="40556" y2="39420"/>
                        <a14:backgroundMark x1="37000" y1="39420" x2="37000" y2="45222"/>
                        <a14:backgroundMark x1="38000" y1="37884" x2="40778" y2="45563"/>
                        <a14:backgroundMark x1="37222" y1="61945" x2="37222" y2="74061"/>
                        <a14:backgroundMark x1="38778" y1="65188" x2="38778" y2="69795"/>
                        <a14:backgroundMark x1="39000" y1="63140" x2="40000" y2="70648"/>
                        <a14:backgroundMark x1="38444" y1="65870" x2="39222" y2="63652"/>
                        <a14:backgroundMark x1="39556" y1="65188" x2="42556" y2="72526"/>
                        <a14:backgroundMark x1="38000" y1="55461" x2="37778" y2="54608"/>
                        <a14:backgroundMark x1="38222" y1="54608" x2="40778" y2="69454"/>
                        <a14:backgroundMark x1="38444" y1="58191" x2="42778" y2="69795"/>
                        <a14:backgroundMark x1="6000" y1="46416" x2="7778" y2="47611"/>
                        <a14:backgroundMark x1="4222" y1="45222" x2="5000" y2="72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602" y="3093988"/>
            <a:ext cx="2611655" cy="17004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1337227" y="666100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– Enhanced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4636DC-5EBC-8AC2-E219-65E7B279739C}"/>
              </a:ext>
            </a:extLst>
          </p:cNvPr>
          <p:cNvSpPr txBox="1">
            <a:spLocks/>
          </p:cNvSpPr>
          <p:nvPr/>
        </p:nvSpPr>
        <p:spPr>
          <a:xfrm>
            <a:off x="1337227" y="167360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13019A-4102-19B6-0F10-74CC84D10F8D}"/>
              </a:ext>
            </a:extLst>
          </p:cNvPr>
          <p:cNvSpPr txBox="1">
            <a:spLocks/>
          </p:cNvSpPr>
          <p:nvPr/>
        </p:nvSpPr>
        <p:spPr>
          <a:xfrm>
            <a:off x="1337227" y="375629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Teamwork </a:t>
            </a:r>
          </a:p>
        </p:txBody>
      </p: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893D676A-ACB0-F3C7-A3EC-632666629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37" b="89947" l="9701" r="89925">
                        <a14:foregroundMark x1="68284" y1="20370" x2="69030" y2="7937"/>
                        <a14:foregroundMark x1="32463" y1="21164" x2="32463" y2="8995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8791606" y="3420478"/>
            <a:ext cx="822970" cy="1160755"/>
          </a:xfrm>
          <a:prstGeom prst="rect">
            <a:avLst/>
          </a:prstGeom>
        </p:spPr>
      </p:pic>
      <p:sp>
        <p:nvSpPr>
          <p:cNvPr id="11" name="副标题 8">
            <a:extLst>
              <a:ext uri="{FF2B5EF4-FFF2-40B4-BE49-F238E27FC236}">
                <a16:creationId xmlns:a16="http://schemas.microsoft.com/office/drawing/2014/main" id="{4753FEDC-A2D0-EC1B-1449-B5B02C17BB2E}"/>
              </a:ext>
            </a:extLst>
          </p:cNvPr>
          <p:cNvSpPr txBox="1">
            <a:spLocks/>
          </p:cNvSpPr>
          <p:nvPr/>
        </p:nvSpPr>
        <p:spPr>
          <a:xfrm>
            <a:off x="1322237" y="5841446"/>
            <a:ext cx="5510322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i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Reflection</a:t>
            </a:r>
            <a:endParaRPr lang="en-US" altLang="zh-CN" sz="2000" i="1">
              <a:solidFill>
                <a:srgbClr val="0D0D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副标题 8">
            <a:extLst>
              <a:ext uri="{FF2B5EF4-FFF2-40B4-BE49-F238E27FC236}">
                <a16:creationId xmlns:a16="http://schemas.microsoft.com/office/drawing/2014/main" id="{2C9A2DAD-7148-41A7-6F47-A599243CD938}"/>
              </a:ext>
            </a:extLst>
          </p:cNvPr>
          <p:cNvSpPr txBox="1">
            <a:spLocks/>
          </p:cNvSpPr>
          <p:nvPr/>
        </p:nvSpPr>
        <p:spPr>
          <a:xfrm>
            <a:off x="1337227" y="2712084"/>
            <a:ext cx="5510322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i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making </a:t>
            </a:r>
            <a:endParaRPr lang="en-US" altLang="zh-CN" sz="2000" i="1">
              <a:solidFill>
                <a:srgbClr val="0D0D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99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61723" y="50322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AI-Enhanced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3592D4-9C39-B263-B7B5-2B30CD040A00}"/>
              </a:ext>
            </a:extLst>
          </p:cNvPr>
          <p:cNvSpPr txBox="1"/>
          <p:nvPr/>
        </p:nvSpPr>
        <p:spPr>
          <a:xfrm>
            <a:off x="561723" y="1319259"/>
            <a:ext cx="32463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2800" i="1" dirty="0">
                <a:solidFill>
                  <a:srgbClr val="C0872A"/>
                </a:solidFill>
                <a:latin typeface="Calibri"/>
                <a:ea typeface="等线"/>
                <a:cs typeface="Calibri"/>
              </a:rPr>
              <a:t>Elevator Picth</a:t>
            </a:r>
            <a:endParaRPr lang="zh-CN" altLang="en-US" sz="2800" i="1" dirty="0">
              <a:solidFill>
                <a:srgbClr val="C0872A"/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17351-5D5E-E14C-7E14-54FAD59236DE}"/>
              </a:ext>
            </a:extLst>
          </p:cNvPr>
          <p:cNvSpPr txBox="1"/>
          <p:nvPr/>
        </p:nvSpPr>
        <p:spPr>
          <a:xfrm>
            <a:off x="1771123" y="3429110"/>
            <a:ext cx="48277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Powered by React JS, enhanced by AI</a:t>
            </a:r>
            <a:endParaRPr lang="en-US"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A984A-928C-3FC2-C270-B554079FC370}"/>
              </a:ext>
            </a:extLst>
          </p:cNvPr>
          <p:cNvSpPr txBox="1"/>
          <p:nvPr/>
        </p:nvSpPr>
        <p:spPr>
          <a:xfrm>
            <a:off x="1769541" y="2306926"/>
            <a:ext cx="5392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In a digital world, every second and every user interaction counts</a:t>
            </a:r>
            <a:endParaRPr lang="en-US">
              <a:latin typeface="Calibri"/>
            </a:endParaRPr>
          </a:p>
        </p:txBody>
      </p:sp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C309D077-743B-6F62-21C8-25785A709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272" y="3925244"/>
            <a:ext cx="914400" cy="914400"/>
          </a:xfrm>
          <a:prstGeom prst="rect">
            <a:avLst/>
          </a:prstGeom>
        </p:spPr>
      </p:pic>
      <p:pic>
        <p:nvPicPr>
          <p:cNvPr id="2" name="Graphic 1" descr="Badge 1 with solid fill">
            <a:extLst>
              <a:ext uri="{FF2B5EF4-FFF2-40B4-BE49-F238E27FC236}">
                <a16:creationId xmlns:a16="http://schemas.microsoft.com/office/drawing/2014/main" id="{4699FB7E-E530-6803-24CB-08891F740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69" y="2138695"/>
            <a:ext cx="914400" cy="914400"/>
          </a:xfrm>
          <a:prstGeom prst="rect">
            <a:avLst/>
          </a:prstGeom>
        </p:spPr>
      </p:pic>
      <p:pic>
        <p:nvPicPr>
          <p:cNvPr id="13" name="Graphic 12" descr="Badge outline">
            <a:extLst>
              <a:ext uri="{FF2B5EF4-FFF2-40B4-BE49-F238E27FC236}">
                <a16:creationId xmlns:a16="http://schemas.microsoft.com/office/drawing/2014/main" id="{61FFD43B-32B6-D26C-BDEF-F50269CAF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69" y="3003934"/>
            <a:ext cx="914400" cy="914400"/>
          </a:xfrm>
          <a:prstGeom prst="rect">
            <a:avLst/>
          </a:prstGeom>
        </p:spPr>
      </p:pic>
      <p:pic>
        <p:nvPicPr>
          <p:cNvPr id="16" name="Graphic 15" descr="Badge 4 outline">
            <a:extLst>
              <a:ext uri="{FF2B5EF4-FFF2-40B4-BE49-F238E27FC236}">
                <a16:creationId xmlns:a16="http://schemas.microsoft.com/office/drawing/2014/main" id="{5E95BFA6-A7BB-2C2A-1F90-029C1378F4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069" y="4940889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B691DE-60CC-5711-EA84-6F3444CA7AE4}"/>
              </a:ext>
            </a:extLst>
          </p:cNvPr>
          <p:cNvSpPr txBox="1"/>
          <p:nvPr/>
        </p:nvSpPr>
        <p:spPr>
          <a:xfrm>
            <a:off x="1809729" y="4267740"/>
            <a:ext cx="5440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Limitless design meets user-centric flexibility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063E8-2F6E-8097-546F-3113667AC5BF}"/>
              </a:ext>
            </a:extLst>
          </p:cNvPr>
          <p:cNvSpPr txBox="1"/>
          <p:nvPr/>
        </p:nvSpPr>
        <p:spPr>
          <a:xfrm>
            <a:off x="1809695" y="5035206"/>
            <a:ext cx="53639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Step beyond Google Sites into boundless creativity and efficiency</a:t>
            </a:r>
            <a:endParaRPr lang="en-US" dirty="0">
              <a:latin typeface="Calibri"/>
            </a:endParaRPr>
          </a:p>
        </p:txBody>
      </p:sp>
      <p:pic>
        <p:nvPicPr>
          <p:cNvPr id="6" name="Picture 5" descr="A screenshot of a business report&#10;&#10;Description automatically generated">
            <a:extLst>
              <a:ext uri="{FF2B5EF4-FFF2-40B4-BE49-F238E27FC236}">
                <a16:creationId xmlns:a16="http://schemas.microsoft.com/office/drawing/2014/main" id="{F0B7A8E4-DAA0-9B07-AF2A-87905B91F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2095" y="2276468"/>
            <a:ext cx="4867006" cy="3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34013" y="461662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C74B07-4D62-B1A8-89DC-7E06429D8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97" r="23250"/>
          <a:stretch/>
        </p:blipFill>
        <p:spPr>
          <a:xfrm>
            <a:off x="42977" y="3832526"/>
            <a:ext cx="5230811" cy="2864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81502-BB10-F128-C659-734FA0E1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071" y="3770464"/>
            <a:ext cx="5406492" cy="298813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09CE38-D844-0A43-5F47-78D2FB82A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80" y="1040899"/>
            <a:ext cx="5767826" cy="27916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AE3957-658D-5221-1A75-DB3664A91FDE}"/>
              </a:ext>
            </a:extLst>
          </p:cNvPr>
          <p:cNvCxnSpPr/>
          <p:nvPr/>
        </p:nvCxnSpPr>
        <p:spPr>
          <a:xfrm>
            <a:off x="5266480" y="5230869"/>
            <a:ext cx="829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C181618B-B780-7032-4ED6-95D7213A6606}"/>
              </a:ext>
            </a:extLst>
          </p:cNvPr>
          <p:cNvSpPr txBox="1"/>
          <p:nvPr/>
        </p:nvSpPr>
        <p:spPr>
          <a:xfrm>
            <a:off x="6269796" y="1732235"/>
            <a:ext cx="32463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i="1">
                <a:solidFill>
                  <a:srgbClr val="C0872A"/>
                </a:solidFill>
                <a:latin typeface="Calibri"/>
                <a:ea typeface="等线"/>
                <a:cs typeface="Calibri"/>
              </a:rPr>
              <a:t>Milestone </a:t>
            </a:r>
            <a:endParaRPr lang="en-US" altLang="zh-CN" sz="2800" i="1" dirty="0">
              <a:solidFill>
                <a:srgbClr val="C0872A"/>
              </a:solidFill>
              <a:latin typeface="Calibri"/>
              <a:ea typeface="等线"/>
              <a:cs typeface="Calibri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569849E8-7621-1FC7-82AD-64BB082466D8}"/>
              </a:ext>
            </a:extLst>
          </p:cNvPr>
          <p:cNvSpPr txBox="1"/>
          <p:nvPr/>
        </p:nvSpPr>
        <p:spPr>
          <a:xfrm>
            <a:off x="5195886" y="4251403"/>
            <a:ext cx="1800228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i="1" dirty="0">
                <a:solidFill>
                  <a:srgbClr val="C0872A"/>
                </a:solidFill>
                <a:latin typeface="Calibri"/>
                <a:ea typeface="等线"/>
                <a:cs typeface="Calibri"/>
              </a:rPr>
              <a:t>Ticketing system  </a:t>
            </a:r>
            <a:endParaRPr lang="zh-CN" altLang="en-US" sz="2800" i="1" dirty="0">
              <a:solidFill>
                <a:srgbClr val="C0872A"/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61723" y="50322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Decision making </a:t>
            </a:r>
          </a:p>
        </p:txBody>
      </p:sp>
      <p:pic>
        <p:nvPicPr>
          <p:cNvPr id="6" name="Picture 5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CFBB270-CB38-3452-745D-89C1F3612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5" b="41621"/>
          <a:stretch/>
        </p:blipFill>
        <p:spPr>
          <a:xfrm>
            <a:off x="359549" y="1686186"/>
            <a:ext cx="5178188" cy="3816991"/>
          </a:xfrm>
          <a:prstGeom prst="rect">
            <a:avLst/>
          </a:prstGeom>
        </p:spPr>
      </p:pic>
      <p:pic>
        <p:nvPicPr>
          <p:cNvPr id="11" name="Picture 10" descr="A screenshot of a document&#10;&#10;Description automatically generated">
            <a:extLst>
              <a:ext uri="{FF2B5EF4-FFF2-40B4-BE49-F238E27FC236}">
                <a16:creationId xmlns:a16="http://schemas.microsoft.com/office/drawing/2014/main" id="{1AA3A2A9-C481-8FD2-B0CE-EF8EA48AD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57" y="1219200"/>
            <a:ext cx="3937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460150" y="218978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User-Interface Implementation 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4CF80EDB-7F7F-161B-410C-32F41B117AF5}"/>
              </a:ext>
            </a:extLst>
          </p:cNvPr>
          <p:cNvCxnSpPr>
            <a:cxnSpLocks/>
          </p:cNvCxnSpPr>
          <p:nvPr/>
        </p:nvCxnSpPr>
        <p:spPr>
          <a:xfrm>
            <a:off x="1397880" y="1626999"/>
            <a:ext cx="1660634" cy="12717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DB18570-D2D7-8EE0-63BD-73660692D19A}"/>
              </a:ext>
            </a:extLst>
          </p:cNvPr>
          <p:cNvSpPr/>
          <p:nvPr/>
        </p:nvSpPr>
        <p:spPr>
          <a:xfrm>
            <a:off x="3142597" y="2835691"/>
            <a:ext cx="126124" cy="12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E23505C-523D-A1CB-E99D-E3B61E036EE9}"/>
              </a:ext>
            </a:extLst>
          </p:cNvPr>
          <p:cNvCxnSpPr/>
          <p:nvPr/>
        </p:nvCxnSpPr>
        <p:spPr>
          <a:xfrm>
            <a:off x="3405356" y="2898751"/>
            <a:ext cx="1324303" cy="10300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0933942-1AEB-F410-6EC7-C04FDD6F306D}"/>
              </a:ext>
            </a:extLst>
          </p:cNvPr>
          <p:cNvSpPr/>
          <p:nvPr/>
        </p:nvSpPr>
        <p:spPr>
          <a:xfrm>
            <a:off x="4787466" y="3870956"/>
            <a:ext cx="126124" cy="12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EC6ABE7-33E2-D566-1131-8523A7BAB6B8}"/>
              </a:ext>
            </a:extLst>
          </p:cNvPr>
          <p:cNvCxnSpPr/>
          <p:nvPr/>
        </p:nvCxnSpPr>
        <p:spPr>
          <a:xfrm>
            <a:off x="4992417" y="3928764"/>
            <a:ext cx="1324303" cy="10300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01CE163-52A1-0376-8602-E59EA1FCB29B}"/>
              </a:ext>
            </a:extLst>
          </p:cNvPr>
          <p:cNvSpPr/>
          <p:nvPr/>
        </p:nvSpPr>
        <p:spPr>
          <a:xfrm>
            <a:off x="6369271" y="4935945"/>
            <a:ext cx="126124" cy="1261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EA72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3A7A181-28F5-0230-A10C-3056C2399BBE}"/>
              </a:ext>
            </a:extLst>
          </p:cNvPr>
          <p:cNvCxnSpPr>
            <a:cxnSpLocks/>
          </p:cNvCxnSpPr>
          <p:nvPr/>
        </p:nvCxnSpPr>
        <p:spPr>
          <a:xfrm>
            <a:off x="6576850" y="5019774"/>
            <a:ext cx="1660634" cy="12717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9D75F9-35A4-3E04-BB01-D19E1CC89BB7}"/>
              </a:ext>
            </a:extLst>
          </p:cNvPr>
          <p:cNvSpPr txBox="1"/>
          <p:nvPr/>
        </p:nvSpPr>
        <p:spPr>
          <a:xfrm>
            <a:off x="162726" y="897796"/>
            <a:ext cx="286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to implement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user-interface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94D9D-E5CE-8AC1-B970-F1F9E362368B}"/>
              </a:ext>
            </a:extLst>
          </p:cNvPr>
          <p:cNvSpPr txBox="1"/>
          <p:nvPr/>
        </p:nvSpPr>
        <p:spPr>
          <a:xfrm>
            <a:off x="2580347" y="1334778"/>
            <a:ext cx="309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Discuss which framework should be used: Python,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vue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React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BA2BD-E373-FB5D-56C7-FCF08369AA1D}"/>
              </a:ext>
            </a:extLst>
          </p:cNvPr>
          <p:cNvSpPr txBox="1"/>
          <p:nvPr/>
        </p:nvSpPr>
        <p:spPr>
          <a:xfrm>
            <a:off x="1129036" y="3064427"/>
            <a:ext cx="261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Team meeting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C54DA9-49F8-A277-9FC2-FA52178EC5D9}"/>
              </a:ext>
            </a:extLst>
          </p:cNvPr>
          <p:cNvSpPr txBox="1"/>
          <p:nvPr/>
        </p:nvSpPr>
        <p:spPr>
          <a:xfrm>
            <a:off x="4204921" y="2872774"/>
            <a:ext cx="323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After comparison and research, we decide to use React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4734A-3E34-F4A4-D6FC-652AB73F1D6F}"/>
              </a:ext>
            </a:extLst>
          </p:cNvPr>
          <p:cNvSpPr txBox="1"/>
          <p:nvPr/>
        </p:nvSpPr>
        <p:spPr>
          <a:xfrm>
            <a:off x="2173503" y="4272985"/>
            <a:ext cx="329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Research &amp;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16B66D-1FA3-C85C-706F-EB00A713CFD0}"/>
              </a:ext>
            </a:extLst>
          </p:cNvPr>
          <p:cNvSpPr txBox="1"/>
          <p:nvPr/>
        </p:nvSpPr>
        <p:spPr>
          <a:xfrm>
            <a:off x="7611203" y="3679772"/>
            <a:ext cx="3044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Front-end team would openly discuss about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theses issue during meeting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Feasibility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to resolve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3)  requires extra help or not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83E0C-A648-DF13-46E8-E15800CAADE0}"/>
              </a:ext>
            </a:extLst>
          </p:cNvPr>
          <p:cNvSpPr txBox="1"/>
          <p:nvPr/>
        </p:nvSpPr>
        <p:spPr>
          <a:xfrm>
            <a:off x="4125367" y="5553405"/>
            <a:ext cx="25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Implementation stage (Bug raised)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8B6CE20-C3B5-00C3-3A4A-B0D05415AE84}"/>
              </a:ext>
            </a:extLst>
          </p:cNvPr>
          <p:cNvSpPr/>
          <p:nvPr/>
        </p:nvSpPr>
        <p:spPr>
          <a:xfrm>
            <a:off x="7603894" y="3598493"/>
            <a:ext cx="3412684" cy="194016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46895C1-AB73-7C7D-8932-06661C8B78EA}"/>
              </a:ext>
            </a:extLst>
          </p:cNvPr>
          <p:cNvSpPr/>
          <p:nvPr/>
        </p:nvSpPr>
        <p:spPr>
          <a:xfrm>
            <a:off x="4179295" y="2818935"/>
            <a:ext cx="3167525" cy="79653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A1EE770-F657-3FED-61AA-A14D0024B8D9}"/>
              </a:ext>
            </a:extLst>
          </p:cNvPr>
          <p:cNvSpPr/>
          <p:nvPr/>
        </p:nvSpPr>
        <p:spPr>
          <a:xfrm>
            <a:off x="2433204" y="1261287"/>
            <a:ext cx="3237183" cy="105044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992C78-1C70-0C5B-312F-5FB59794B8AB}"/>
              </a:ext>
            </a:extLst>
          </p:cNvPr>
          <p:cNvSpPr/>
          <p:nvPr/>
        </p:nvSpPr>
        <p:spPr>
          <a:xfrm>
            <a:off x="1027149" y="3037811"/>
            <a:ext cx="2737688" cy="43341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D55F36C-AA1B-D129-F1FF-FC06568F053C}"/>
              </a:ext>
            </a:extLst>
          </p:cNvPr>
          <p:cNvSpPr/>
          <p:nvPr/>
        </p:nvSpPr>
        <p:spPr>
          <a:xfrm>
            <a:off x="1960190" y="4124898"/>
            <a:ext cx="3294993" cy="646331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4D9986-C088-6E42-4246-AF57FCAF4DDD}"/>
              </a:ext>
            </a:extLst>
          </p:cNvPr>
          <p:cNvSpPr/>
          <p:nvPr/>
        </p:nvSpPr>
        <p:spPr>
          <a:xfrm>
            <a:off x="4125367" y="5422447"/>
            <a:ext cx="2370028" cy="90824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图片 4" descr="卡通人物&#10;&#10;低可信度描述已自动生成">
            <a:extLst>
              <a:ext uri="{FF2B5EF4-FFF2-40B4-BE49-F238E27FC236}">
                <a16:creationId xmlns:a16="http://schemas.microsoft.com/office/drawing/2014/main" id="{7681763E-256B-A47C-8BAC-DB2A2A3B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20" y="1217863"/>
            <a:ext cx="714375" cy="714375"/>
          </a:xfrm>
          <a:prstGeom prst="rect">
            <a:avLst/>
          </a:prstGeom>
        </p:spPr>
      </p:pic>
      <p:pic>
        <p:nvPicPr>
          <p:cNvPr id="40" name="图形 23">
            <a:extLst>
              <a:ext uri="{FF2B5EF4-FFF2-40B4-BE49-F238E27FC236}">
                <a16:creationId xmlns:a16="http://schemas.microsoft.com/office/drawing/2014/main" id="{773C4F3B-D94B-FEC0-0144-C060A7A8D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5864" y="2007445"/>
            <a:ext cx="714375" cy="7143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D7AE74A-C2D4-C177-AF2D-F9A7C790A1AF}"/>
              </a:ext>
            </a:extLst>
          </p:cNvPr>
          <p:cNvSpPr txBox="1"/>
          <p:nvPr/>
        </p:nvSpPr>
        <p:spPr>
          <a:xfrm>
            <a:off x="7273542" y="1209369"/>
            <a:ext cx="233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would vote for Python; cause we all know how to program in Python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FC11B-2D8A-589D-EE04-73EFBA2030FB}"/>
              </a:ext>
            </a:extLst>
          </p:cNvPr>
          <p:cNvSpPr txBox="1"/>
          <p:nvPr/>
        </p:nvSpPr>
        <p:spPr>
          <a:xfrm>
            <a:off x="7269705" y="2146172"/>
            <a:ext cx="372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would vote for React, cause React is the most popular choices for build front-end interfaces and its easy to learn</a:t>
            </a:r>
          </a:p>
        </p:txBody>
      </p:sp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373019CC-BC88-D051-6095-57ABC81641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82" r="7941"/>
          <a:stretch/>
        </p:blipFill>
        <p:spPr>
          <a:xfrm>
            <a:off x="211526" y="5411636"/>
            <a:ext cx="3609474" cy="11947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BA21FC4-848F-EC4D-E9FF-44BD86C0EFEE}"/>
              </a:ext>
            </a:extLst>
          </p:cNvPr>
          <p:cNvSpPr txBox="1"/>
          <p:nvPr/>
        </p:nvSpPr>
        <p:spPr>
          <a:xfrm>
            <a:off x="8387539" y="6029951"/>
            <a:ext cx="231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Record in decision log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60B17-C0B5-6E56-27F8-D791908D7AD5}"/>
              </a:ext>
            </a:extLst>
          </p:cNvPr>
          <p:cNvSpPr txBox="1"/>
          <p:nvPr/>
        </p:nvSpPr>
        <p:spPr>
          <a:xfrm>
            <a:off x="4883803" y="3614956"/>
            <a:ext cx="231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Record in decision log </a:t>
            </a:r>
          </a:p>
        </p:txBody>
      </p:sp>
    </p:spTree>
    <p:extLst>
      <p:ext uri="{BB962C8B-B14F-4D97-AF65-F5344CB8AC3E}">
        <p14:creationId xmlns:p14="http://schemas.microsoft.com/office/powerpoint/2010/main" val="189176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61723" y="50322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Tea</a:t>
            </a:r>
            <a:r>
              <a:rPr lang="en-US" altLang="zh-CN" sz="3200" i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mwork </a:t>
            </a:r>
            <a:endParaRPr lang="en-US" altLang="zh-CN" sz="3200" i="1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7DA6DB29-5E34-7119-B329-4D1399DF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602" y="1565080"/>
            <a:ext cx="4154228" cy="441714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53F6EA-B2D1-6771-24FF-C81094F06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70" y="1565080"/>
            <a:ext cx="3773388" cy="4417142"/>
          </a:xfrm>
          <a:prstGeom prst="rect">
            <a:avLst/>
          </a:prstGeo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4B399178-61A4-6E07-9EA1-8C0455C37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821" y="1565080"/>
            <a:ext cx="3604335" cy="4311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8276-A3E1-B964-7642-E23849C72278}"/>
              </a:ext>
            </a:extLst>
          </p:cNvPr>
          <p:cNvSpPr txBox="1"/>
          <p:nvPr/>
        </p:nvSpPr>
        <p:spPr>
          <a:xfrm>
            <a:off x="1454437" y="6043800"/>
            <a:ext cx="164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A88-CDEC-F975-CCC7-4C6B0608706B}"/>
              </a:ext>
            </a:extLst>
          </p:cNvPr>
          <p:cNvSpPr txBox="1"/>
          <p:nvPr/>
        </p:nvSpPr>
        <p:spPr>
          <a:xfrm>
            <a:off x="4987440" y="6068514"/>
            <a:ext cx="1647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9B0B3-9DFB-F33A-CF65-FFFCB6FE796E}"/>
              </a:ext>
            </a:extLst>
          </p:cNvPr>
          <p:cNvSpPr txBox="1"/>
          <p:nvPr/>
        </p:nvSpPr>
        <p:spPr>
          <a:xfrm>
            <a:off x="9281508" y="6115977"/>
            <a:ext cx="245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F284BD-4974-71CE-5E1A-26123D56E5B3}"/>
              </a:ext>
            </a:extLst>
          </p:cNvPr>
          <p:cNvSpPr/>
          <p:nvPr/>
        </p:nvSpPr>
        <p:spPr>
          <a:xfrm>
            <a:off x="676325" y="5956505"/>
            <a:ext cx="2458347" cy="67907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C21C9A-CB86-967A-6931-0B7E57CC7334}"/>
              </a:ext>
            </a:extLst>
          </p:cNvPr>
          <p:cNvSpPr/>
          <p:nvPr/>
        </p:nvSpPr>
        <p:spPr>
          <a:xfrm>
            <a:off x="4366399" y="5956505"/>
            <a:ext cx="2458347" cy="67907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E5C2B3-074E-E4F3-2E83-CF28486903C8}"/>
              </a:ext>
            </a:extLst>
          </p:cNvPr>
          <p:cNvSpPr/>
          <p:nvPr/>
        </p:nvSpPr>
        <p:spPr>
          <a:xfrm>
            <a:off x="8806607" y="5982222"/>
            <a:ext cx="2458347" cy="67907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08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61723" y="50322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Stakeholder engagement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5E13B-CEEE-4884-67BE-51F9ADD02BF3}"/>
              </a:ext>
            </a:extLst>
          </p:cNvPr>
          <p:cNvSpPr txBox="1"/>
          <p:nvPr/>
        </p:nvSpPr>
        <p:spPr>
          <a:xfrm>
            <a:off x="661352" y="1283368"/>
            <a:ext cx="43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Weekly</a:t>
            </a:r>
            <a:r>
              <a:rPr lang="zh-CN" altLang="en-US" dirty="0"/>
              <a:t> </a:t>
            </a:r>
            <a:r>
              <a:rPr lang="en-AU" altLang="zh-CN" dirty="0"/>
              <a:t>meeting: Monday 15:00 – 16:00 </a:t>
            </a:r>
          </a:p>
        </p:txBody>
      </p:sp>
      <p:pic>
        <p:nvPicPr>
          <p:cNvPr id="6" name="Picture 5" descr="A document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321FE1FF-82F1-3AF0-DE40-8D247701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1" y="1652700"/>
            <a:ext cx="3334622" cy="5071405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22053FE-6646-9154-A608-DF0889B22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174" y="1649697"/>
            <a:ext cx="3430417" cy="5067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29DD0-EBDA-FDB2-68D8-6F4273DFC595}"/>
              </a:ext>
            </a:extLst>
          </p:cNvPr>
          <p:cNvSpPr txBox="1"/>
          <p:nvPr/>
        </p:nvSpPr>
        <p:spPr>
          <a:xfrm>
            <a:off x="5700176" y="128659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Tutorial meeting (Stakeholder) : Friday 12:00 – 14:00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FC5FB1F-D0E9-D860-9C59-655BBA291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532" y="326524"/>
            <a:ext cx="2028825" cy="714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6A2F28-7F33-DD04-69C3-C5C3BD1ACAFC}"/>
              </a:ext>
            </a:extLst>
          </p:cNvPr>
          <p:cNvSpPr txBox="1">
            <a:spLocks/>
          </p:cNvSpPr>
          <p:nvPr/>
        </p:nvSpPr>
        <p:spPr>
          <a:xfrm>
            <a:off x="561723" y="503227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D856D-36C7-6138-3CFB-0518F2C2A48F}"/>
              </a:ext>
            </a:extLst>
          </p:cNvPr>
          <p:cNvSpPr txBox="1"/>
          <p:nvPr/>
        </p:nvSpPr>
        <p:spPr>
          <a:xfrm>
            <a:off x="561721" y="1089205"/>
            <a:ext cx="609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Feedback Mechanism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– Case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1: Peer review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C7D90-0FBB-D941-3A53-AAF3695C3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"/>
          <a:stretch/>
        </p:blipFill>
        <p:spPr>
          <a:xfrm>
            <a:off x="261217" y="1806766"/>
            <a:ext cx="8491440" cy="338959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1586BA4-AC28-F3FF-CD6D-412D278A8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68" y="1806766"/>
            <a:ext cx="3702725" cy="33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Macintosh PowerPoint</Application>
  <PresentationFormat>Widescreen</PresentationFormat>
  <Paragraphs>70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Calibri Light</vt:lpstr>
      <vt:lpstr>Office Theme</vt:lpstr>
      <vt:lpstr>1_Office Theme</vt:lpstr>
      <vt:lpstr>AI-Enhanced WordPress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Sun</dc:creator>
  <cp:lastModifiedBy>Stephanie Sun</cp:lastModifiedBy>
  <cp:revision>2</cp:revision>
  <dcterms:created xsi:type="dcterms:W3CDTF">2024-03-22T03:22:20Z</dcterms:created>
  <dcterms:modified xsi:type="dcterms:W3CDTF">2024-03-26T05:09:02Z</dcterms:modified>
</cp:coreProperties>
</file>